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9.jpg"/><Relationship Id="rId4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ver-16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71500"/>
            <a:ext cx="1197811" cy="266700"/>
          </a:xfrm>
          <a:prstGeom prst="rect">
            <a:avLst/>
          </a:prstGeom>
        </p:spPr>
      </p:pic>
      <p:cxnSp>
        <p:nvCxnSpPr>
          <p:cNvPr id="4" name="Connector 3"/>
          <p:cNvCxnSpPr/>
          <p:nvPr/>
        </p:nvCxnSpPr>
        <p:spPr>
          <a:xfrm>
            <a:off x="685800" y="2324100"/>
            <a:ext cx="22860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28700" y="2247900"/>
            <a:ext cx="571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3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NEX APP 사용 안내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609850"/>
            <a:ext cx="6667500" cy="1799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600" b="1" spc="15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NX 프리세일</a:t>
            </a:r>
          </a:p>
          <a:p>
            <a:pPr algn="l">
              <a:lnSpc>
                <a:spcPct val="110000"/>
              </a:lnSpc>
            </a:pPr>
            <a:r>
              <a:rPr sz="4600" b="1" spc="15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청약 전 과정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637786"/>
            <a:ext cx="4953000" cy="16535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5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입구를 찾는 것에서 시작해 이번 회차의 조건을 확인하고, 구좌 수를 입력해 제출한 뒤 배정 결과를 조회하기까지 — 여덟 단계로 NX 프리세일 한 회차를 실제 화면으로 따라갑니다.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6596126"/>
            <a:ext cx="1034988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공식 사이트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20788" y="6577076"/>
            <a:ext cx="152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F2F4F3"/>
                </a:solidFill>
                <a:latin typeface="Inter Tight"/>
                <a:ea typeface="PingFang SC"/>
                <a:cs typeface="PingFang SC"/>
              </a:rPr>
              <a:t>n-exchange.io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720788" y="6824726"/>
            <a:ext cx="74295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band-bottom-0.5-3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NX 프리세일 청약 전 과정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공식 사이트  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02 / 16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85800" y="1181100"/>
            <a:ext cx="22860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28700" y="1104900"/>
            <a:ext cx="571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3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전체 흐름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409700"/>
            <a:ext cx="108204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NX 프리세일 청약 전 과정  </a:t>
            </a:r>
            <a:r>
              <a:rPr sz="1984" b="0" spc="1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3단계 · 8개 과정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85800" y="2400300"/>
            <a:ext cx="10820400" cy="0"/>
          </a:xfrm>
          <a:prstGeom prst="line">
            <a:avLst/>
          </a:prstGeom>
          <a:ln w="12700">
            <a:solidFill>
              <a:srgbClr val="1F6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85800" y="2343150"/>
            <a:ext cx="114300" cy="114300"/>
          </a:xfrm>
          <a:prstGeom prst="ellipse">
            <a:avLst/>
          </a:prstGeom>
          <a:solidFill>
            <a:srgbClr val="0B0D0C"/>
          </a:solidFill>
          <a:ln w="15875">
            <a:solidFill>
              <a:srgbClr val="6EE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85800" y="2686050"/>
            <a:ext cx="33782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4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3352800"/>
            <a:ext cx="3378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1단계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3581400"/>
            <a:ext cx="3378200" cy="4222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9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입구 찾기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4098925"/>
            <a:ext cx="3378200" cy="30670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Discover · Nexus · Alpha</a:t>
            </a:r>
          </a:p>
        </p:txBody>
      </p:sp>
      <p:sp>
        <p:nvSpPr>
          <p:cNvPr id="16" name="Oval 15"/>
          <p:cNvSpPr/>
          <p:nvPr/>
        </p:nvSpPr>
        <p:spPr>
          <a:xfrm>
            <a:off x="4292600" y="2343150"/>
            <a:ext cx="114300" cy="114300"/>
          </a:xfrm>
          <a:prstGeom prst="ellipse">
            <a:avLst/>
          </a:prstGeom>
          <a:solidFill>
            <a:srgbClr val="0B0D0C"/>
          </a:solidFill>
          <a:ln w="15875">
            <a:solidFill>
              <a:srgbClr val="6EE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4292600" y="2686050"/>
            <a:ext cx="33782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4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92600" y="3352800"/>
            <a:ext cx="3378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2단계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2600" y="3581400"/>
            <a:ext cx="3378200" cy="4222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9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이번 회차 파악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92600" y="4098925"/>
            <a:ext cx="3378200" cy="30670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NX 확인 · 상세 확인 · 가격 대조</a:t>
            </a:r>
          </a:p>
        </p:txBody>
      </p:sp>
      <p:sp>
        <p:nvSpPr>
          <p:cNvPr id="21" name="Oval 20"/>
          <p:cNvSpPr/>
          <p:nvPr/>
        </p:nvSpPr>
        <p:spPr>
          <a:xfrm>
            <a:off x="7899400" y="2343150"/>
            <a:ext cx="114300" cy="114300"/>
          </a:xfrm>
          <a:prstGeom prst="ellipse">
            <a:avLst/>
          </a:prstGeom>
          <a:solidFill>
            <a:srgbClr val="0B0D0C"/>
          </a:solidFill>
          <a:ln w="15875">
            <a:solidFill>
              <a:srgbClr val="6EE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7899400" y="2686050"/>
            <a:ext cx="33782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4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99400" y="3352800"/>
            <a:ext cx="3378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3단계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99400" y="3581400"/>
            <a:ext cx="3378200" cy="4222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9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청약과 조회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9400" y="4098925"/>
            <a:ext cx="3378200" cy="30670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수량 입력 · 개요 확인 · 배정 대기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685800" y="4629150"/>
            <a:ext cx="108204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85800" y="4838700"/>
            <a:ext cx="1292101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시작 전 준비물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977901" y="4819650"/>
            <a:ext cx="2476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01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244601" y="4819650"/>
            <a:ext cx="2757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로그인된 NEX App 계정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154001" y="4819650"/>
            <a:ext cx="2476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02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20701" y="4819650"/>
            <a:ext cx="2757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결제 금액을 충당할 USDT 잔액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30100" y="4819650"/>
            <a:ext cx="2476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03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96800" y="4819650"/>
            <a:ext cx="2757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기존 스테이킹 — 청약 가능 수량이 이에 따라 정해집니다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veil-0.1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v-link-1120x108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6350" y="0"/>
            <a:ext cx="7105650" cy="6858000"/>
          </a:xfrm>
          <a:prstGeom prst="rect">
            <a:avLst/>
          </a:prstGeom>
        </p:spPr>
      </p:pic>
      <p:pic>
        <p:nvPicPr>
          <p:cNvPr id="4" name="Picture 3" descr="nexon-horizontal-white-10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1단계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공식 사이트  n-exchange.io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03 / 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1905000"/>
            <a:ext cx="285750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8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01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85800" y="3219450"/>
            <a:ext cx="22860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28700" y="3143250"/>
            <a:ext cx="571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3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1단계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448050"/>
            <a:ext cx="4286250" cy="899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600" b="1" spc="15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입구 찾기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4423918"/>
            <a:ext cx="4381500" cy="3467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 spc="5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Discover · Nexus · Alpha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4846828"/>
            <a:ext cx="4381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2개 과정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l-left-0.4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1단계 · 입구 찾기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공식 사이트  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04 / 16</a:t>
            </a:r>
          </a:p>
        </p:txBody>
      </p:sp>
      <p:pic>
        <p:nvPicPr>
          <p:cNvPr id="7" name="Picture 6" descr="e1_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024" y="609600"/>
            <a:ext cx="3260002" cy="56769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2743200" y="1521227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3718154" y="1794409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2743200" y="5400404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95900" y="723900"/>
            <a:ext cx="1333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93345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1단계 · 입구 찾기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11430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과정 1 /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0" y="1543050"/>
            <a:ext cx="6191250" cy="586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Discover에서 Nexus 열기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0" y="2358390"/>
            <a:ext cx="6191250" cy="1200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5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NEX App을 열고 하단 바의 Discover를 누릅니다. 이 페이지에는 플랫폼에 연결된 애플리케이션이 표시됩니다. Nexus를 찾아 누르십시오. 프리세일은 Nexus 안에 있습니다.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5334000" y="3806190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334000" y="3930015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57850" y="3930015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Discover에 연결된 앱이 표시됨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334000" y="4371594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334000" y="4495419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57850" y="4495419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Nexus를 눌러 진입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334000" y="4936998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334000" y="5060823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57850" y="5060823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하단 바의 Discover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334000" y="5731002"/>
            <a:ext cx="28575" cy="53340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5505450" y="5750052"/>
            <a:ext cx="60198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1">
                <a:solidFill>
                  <a:srgbClr val="10B981"/>
                </a:solidFill>
                <a:latin typeface="PingFang SC"/>
                <a:ea typeface="PingFang SC"/>
                <a:cs typeface="PingFang SC"/>
              </a:rPr>
              <a:t>팁  </a:t>
            </a: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먼저 스플래시 화면이 로드됩니다. 다시 누르지 말고 그대로 기다리십시오.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l-left-0.4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1단계 · 입구 찾기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공식 사이트  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05 / 16</a:t>
            </a:r>
          </a:p>
        </p:txBody>
      </p:sp>
      <p:pic>
        <p:nvPicPr>
          <p:cNvPr id="7" name="Picture 6" descr="e2_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024" y="609600"/>
            <a:ext cx="3260002" cy="56769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890115" y="2777862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1890115" y="3433498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1890115" y="4034497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95900" y="723900"/>
            <a:ext cx="1333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93345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1단계 · 입구 찾기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11430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과정 2 /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0" y="1543050"/>
            <a:ext cx="6191250" cy="586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사이드 메뉴를 열고 Alpha 선택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0" y="2358390"/>
            <a:ext cx="6191250" cy="1200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5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진입한 뒤 좌측 상단을 눌러 사이드 메뉴를 엽니다. Nexus의 모든 기능이 이 메뉴에 있습니다. 아래로 내려 **Alpha**를 찾으십시오. 발행 중인 모든 건이 이 항목에 들어 있으며, 프리세일도 여기서 들어갑니다.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5334000" y="3806190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334000" y="3930015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57850" y="3930015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메뉴에 Nexus의 전체 기능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334000" y="4371594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334000" y="4495419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57850" y="4495419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Alpha를 찾아 누름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334000" y="4936998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334000" y="5060823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57850" y="5060823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다른 항목은 이번 과정에 필요 없음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334000" y="5731002"/>
            <a:ext cx="28575" cy="73152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5505450" y="5750052"/>
            <a:ext cx="601980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1">
                <a:solidFill>
                  <a:srgbClr val="10B981"/>
                </a:solidFill>
                <a:latin typeface="PingFang SC"/>
                <a:ea typeface="PingFang SC"/>
                <a:cs typeface="PingFang SC"/>
              </a:rPr>
              <a:t>팁  </a:t>
            </a: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상단에 표시되는 계정이 로그인된 계정입니다. 의도한 계정인지 확인하십시오.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veil-0.1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v-xo-1120x108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6350" y="0"/>
            <a:ext cx="7105650" cy="6858000"/>
          </a:xfrm>
          <a:prstGeom prst="rect">
            <a:avLst/>
          </a:prstGeom>
        </p:spPr>
      </p:pic>
      <p:pic>
        <p:nvPicPr>
          <p:cNvPr id="4" name="Picture 3" descr="nexon-horizontal-white-10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2단계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공식 사이트  n-exchange.io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06 / 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1905000"/>
            <a:ext cx="285750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8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02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85800" y="3219450"/>
            <a:ext cx="22860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28700" y="3143250"/>
            <a:ext cx="571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3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2단계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448050"/>
            <a:ext cx="4286250" cy="899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600" b="1" spc="15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이번 회차 파악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4423918"/>
            <a:ext cx="4381500" cy="3467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 spc="5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NX 확인 · 상세 확인 · 가격 대조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4846828"/>
            <a:ext cx="4381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3개 과정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l-left-0.4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2단계 · 이번 회차 파악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공식 사이트  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07 / 16</a:t>
            </a:r>
          </a:p>
        </p:txBody>
      </p:sp>
      <p:pic>
        <p:nvPicPr>
          <p:cNvPr id="7" name="Picture 6" descr="e3_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024" y="609600"/>
            <a:ext cx="3260002" cy="56769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768246" y="1138773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1829181" y="1685136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3108808" y="1794409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3</a:t>
            </a:r>
          </a:p>
        </p:txBody>
      </p:sp>
      <p:sp>
        <p:nvSpPr>
          <p:cNvPr id="11" name="Oval 10"/>
          <p:cNvSpPr/>
          <p:nvPr/>
        </p:nvSpPr>
        <p:spPr>
          <a:xfrm>
            <a:off x="3596285" y="2668590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95900" y="723900"/>
            <a:ext cx="1333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93345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2단계 · 이번 회차 파악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0" y="11430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과정 1 /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0" y="1543050"/>
            <a:ext cx="6191250" cy="586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목록에서 NX 확인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0" y="2358390"/>
            <a:ext cx="6191250" cy="160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5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Alpha는 상태별로 구분됩니다: In progress, About to start, Allocation processing, Ended. 보통 여러 건이 동시에 진행되므로 **이름이 NX인 항목**을 확인하십시오. 각 건에는 시작·종료 시간과 진행률, 카운트다운이 표시됩니다. View를 눌러 상세로 들어갑니다.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334000" y="4206240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34000" y="4330065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57850" y="4330065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상태별 구분 — In progress부터 확인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334000" y="4771644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34000" y="4895469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57850" y="4895469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이름이 NX인 항목을 찾음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334000" y="5337048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34000" y="5460873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57850" y="5460873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시작과 종료 시간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5334000" y="5902452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334000" y="6026277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57850" y="6026277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View를 눌러 상세로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334000" y="6696456"/>
            <a:ext cx="28575" cy="731520"/>
          </a:xfrm>
          <a:prstGeom prst="rect">
            <a:avLst/>
          </a:prstGeom>
          <a:solidFill>
            <a:srgbClr val="F5B5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505450" y="6715506"/>
            <a:ext cx="601980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1">
                <a:solidFill>
                  <a:srgbClr val="F5B548"/>
                </a:solidFill>
                <a:latin typeface="PingFang SC"/>
                <a:ea typeface="PingFang SC"/>
                <a:cs typeface="PingFang SC"/>
              </a:rPr>
              <a:t>주의  </a:t>
            </a: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아이콘이 비슷한 건이 함께 올라옵니다. 아이콘이 아니라 이름으로 확인하십시오.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l-left-0.4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2단계 · 이번 회차 파악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공식 사이트  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08 / 16</a:t>
            </a:r>
          </a:p>
        </p:txBody>
      </p:sp>
      <p:pic>
        <p:nvPicPr>
          <p:cNvPr id="7" name="Picture 6" descr="e4_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024" y="609600"/>
            <a:ext cx="3260002" cy="56769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646377" y="3105680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1646377" y="4089133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3413481" y="4744768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3</a:t>
            </a:r>
          </a:p>
        </p:txBody>
      </p:sp>
      <p:sp>
        <p:nvSpPr>
          <p:cNvPr id="11" name="Oval 10"/>
          <p:cNvSpPr/>
          <p:nvPr/>
        </p:nvSpPr>
        <p:spPr>
          <a:xfrm>
            <a:off x="2743200" y="5728222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95900" y="723900"/>
            <a:ext cx="1333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93345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2단계 · 이번 회차 파악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0" y="11430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과정 2 /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0" y="1543050"/>
            <a:ext cx="6191250" cy="586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About과 Token 먼저 확인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0" y="2358390"/>
            <a:ext cx="6191250" cy="1200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5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상세 페이지 상단은 프로젝트 설명입니다. 그 아래 Token 항목에 발행 체인, 명칭, 컨트랙트 주소, 소수점 자릿수가 있습니다. 컨트랙트 주소 옆에는 복사 버튼이 있습니다.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334000" y="3806190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34000" y="3930015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57850" y="3930015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About — 프로젝트 설명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334000" y="4371594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34000" y="4495419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57850" y="4495419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Token — 체인과 명칭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334000" y="4936998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34000" y="5060823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57850" y="5060823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컨트랙트 주소, 우측에 복사 버튼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5334000" y="5502402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334000" y="5626227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57850" y="5626227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Subscription은 화면 하단 — 아직 누르지 않음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334000" y="6296406"/>
            <a:ext cx="28575" cy="53340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505450" y="6315456"/>
            <a:ext cx="60198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1">
                <a:solidFill>
                  <a:srgbClr val="10B981"/>
                </a:solidFill>
                <a:latin typeface="PingFang SC"/>
                <a:ea typeface="PingFang SC"/>
                <a:cs typeface="PingFang SC"/>
              </a:rPr>
              <a:t>팁  </a:t>
            </a: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주소를 복사해 블록 익스플로러에서 대조할 수 있습니다.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l-left-0.4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2단계 · 이번 회차 파악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공식 사이트  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09 / 16</a:t>
            </a:r>
          </a:p>
        </p:txBody>
      </p:sp>
      <p:pic>
        <p:nvPicPr>
          <p:cNvPr id="7" name="Picture 6" descr="e5_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024" y="609600"/>
            <a:ext cx="3260002" cy="56769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707312" y="2231499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1707312" y="3105680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1707312" y="3706679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3</a:t>
            </a:r>
          </a:p>
        </p:txBody>
      </p:sp>
      <p:sp>
        <p:nvSpPr>
          <p:cNvPr id="11" name="Oval 10"/>
          <p:cNvSpPr/>
          <p:nvPr/>
        </p:nvSpPr>
        <p:spPr>
          <a:xfrm>
            <a:off x="1707312" y="4034497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95900" y="723900"/>
            <a:ext cx="1333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93345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2단계 · 이번 회차 파악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0" y="11430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과정 3 /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0" y="1543050"/>
            <a:ext cx="6191250" cy="586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Pool information과 구좌당 가격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0" y="2358390"/>
            <a:ext cx="6191250" cy="160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5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아래로 내려 두 항목을 봅니다. **Pool information**은 이번 회차의 시작과 종료 시간입니다. **Subscription quantity and price**에는 총 수량, 기청약 수량, 한 구좌의 토큰 수, 구좌당 가격이 있습니다. 이 수치는 회차마다 다르므로 **화면에 표시된 값**을 기준으로 하십시오.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334000" y="4206240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34000" y="4330065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57850" y="4330065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이번 회차의 시작과 종료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334000" y="4771644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34000" y="4895469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57850" y="4895469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총 수량과 기청약 수량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334000" y="5337048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34000" y="5460873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57850" y="5460873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한 구좌의 토큰 수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5334000" y="5902452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334000" y="6026277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57850" y="6026277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구좌당 가격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334000" y="6696456"/>
            <a:ext cx="28575" cy="53340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505450" y="6715506"/>
            <a:ext cx="60198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1">
                <a:solidFill>
                  <a:srgbClr val="10B981"/>
                </a:solidFill>
                <a:latin typeface="PingFang SC"/>
                <a:ea typeface="PingFang SC"/>
                <a:cs typeface="PingFang SC"/>
              </a:rPr>
              <a:t>팁  </a:t>
            </a: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여기 수치는 회차마다 다릅니다. 외워 두지 말고 그때그때 확인하십시오.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veil-0.1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v-link-1120x108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6350" y="0"/>
            <a:ext cx="7105650" cy="6858000"/>
          </a:xfrm>
          <a:prstGeom prst="rect">
            <a:avLst/>
          </a:prstGeom>
        </p:spPr>
      </p:pic>
      <p:pic>
        <p:nvPicPr>
          <p:cNvPr id="4" name="Picture 3" descr="nexon-horizontal-white-10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3단계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공식 사이트  n-exchange.io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10 / 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1905000"/>
            <a:ext cx="285750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8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03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85800" y="3219450"/>
            <a:ext cx="22860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28700" y="3143250"/>
            <a:ext cx="571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3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3단계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448050"/>
            <a:ext cx="4286250" cy="899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600" b="1" spc="15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청약과 조회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4423918"/>
            <a:ext cx="4381500" cy="3467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 spc="5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수량 입력 · 개요 확인 · 배정 대기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4846828"/>
            <a:ext cx="4381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3개 과정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l-left-0.4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3단계 · 청약과 조회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공식 사이트  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11 / 16</a:t>
            </a:r>
          </a:p>
        </p:txBody>
      </p:sp>
      <p:pic>
        <p:nvPicPr>
          <p:cNvPr id="7" name="Picture 6" descr="e6_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024" y="609600"/>
            <a:ext cx="3260002" cy="56769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646377" y="1630500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1646377" y="2395408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1646377" y="2777862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3</a:t>
            </a:r>
          </a:p>
        </p:txBody>
      </p:sp>
      <p:sp>
        <p:nvSpPr>
          <p:cNvPr id="11" name="Oval 10"/>
          <p:cNvSpPr/>
          <p:nvPr/>
        </p:nvSpPr>
        <p:spPr>
          <a:xfrm>
            <a:off x="3108808" y="3051044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95900" y="723900"/>
            <a:ext cx="1333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93345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3단계 · 청약과 조회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0" y="11430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과정 1 /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0" y="1543050"/>
            <a:ext cx="6191250" cy="4693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Subscription을 누르고 구좌 단위로 입력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0" y="2241042"/>
            <a:ext cx="6191250" cy="1200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5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하단의 Subscription을 눌러 확인 창을 엽니다. **Number of shares**에는 금액이 아니라 **구좌(lot) 수**를 입력합니다. 아래 Overview가 청약 수량과 결제 금액을 자동으로 계산해 줍니다.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334000" y="3688842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34000" y="3812667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57850" y="3812667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여기에는 구좌 수를 입력 — 금액이 아님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334000" y="4254246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34000" y="4378071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57850" y="4378071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Overview가 수량을 계산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334000" y="4819650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34000" y="4943475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57850" y="4943475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결제 금액은 구좌 수를 따름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5334000" y="5385054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334000" y="5508879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57850" y="5508879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아래 줄은 사용 가능 잔액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334000" y="6179058"/>
            <a:ext cx="28575" cy="533400"/>
          </a:xfrm>
          <a:prstGeom prst="rect">
            <a:avLst/>
          </a:prstGeom>
          <a:solidFill>
            <a:srgbClr val="F5B5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505450" y="6198108"/>
            <a:ext cx="60198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1">
                <a:solidFill>
                  <a:srgbClr val="F5B548"/>
                </a:solidFill>
                <a:latin typeface="PingFang SC"/>
                <a:ea typeface="PingFang SC"/>
                <a:cs typeface="PingFang SC"/>
              </a:rPr>
              <a:t>주의  </a:t>
            </a: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한도는 스테이킹 수량이 정합니다. 초과하면 안내가 표시됩니다.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l-left-0.4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3단계 · 청약과 조회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공식 사이트  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12 / 16</a:t>
            </a:r>
          </a:p>
        </p:txBody>
      </p:sp>
      <p:pic>
        <p:nvPicPr>
          <p:cNvPr id="7" name="Picture 6" descr="e7_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024" y="609600"/>
            <a:ext cx="3260002" cy="56769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646377" y="2395408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1646377" y="2777862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1646377" y="3324225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3</a:t>
            </a:r>
          </a:p>
        </p:txBody>
      </p:sp>
      <p:sp>
        <p:nvSpPr>
          <p:cNvPr id="11" name="Oval 10"/>
          <p:cNvSpPr/>
          <p:nvPr/>
        </p:nvSpPr>
        <p:spPr>
          <a:xfrm>
            <a:off x="3108808" y="3979860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95900" y="723900"/>
            <a:ext cx="1333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93345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3단계 · 청약과 조회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0" y="11430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과정 2 /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0" y="1543050"/>
            <a:ext cx="6191250" cy="586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개요를 대조하고 안내문까지 확인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0" y="2358390"/>
            <a:ext cx="6191250" cy="160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5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확정 전에 세 가지를 확인하십시오: 청약 수량, 결제 금액, 그리고 사용 가능 잔액이 충분한지. 창 아래 두 줄의 안내문도 함께 읽으십시오. 사용 규칙과, **시스템 추첨으로 당첨 수량이 확정되며 미당첨 금액은 환불된다**는 내용입니다.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334000" y="4206240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34000" y="4330065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57850" y="4330065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청약 수량 확인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334000" y="4771644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34000" y="4895469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57850" y="4895469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결제 금액 확인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334000" y="5337048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34000" y="5460873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57850" y="5460873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안내문: 추첨과 환불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5334000" y="5902452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334000" y="6026277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57850" y="6026277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Confirm을 눌러 제출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334000" y="6696456"/>
            <a:ext cx="28575" cy="533400"/>
          </a:xfrm>
          <a:prstGeom prst="rect">
            <a:avLst/>
          </a:prstGeom>
          <a:solidFill>
            <a:srgbClr val="F5B5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505450" y="6715506"/>
            <a:ext cx="60198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1">
                <a:solidFill>
                  <a:srgbClr val="F5B548"/>
                </a:solidFill>
                <a:latin typeface="PingFang SC"/>
                <a:ea typeface="PingFang SC"/>
                <a:cs typeface="PingFang SC"/>
              </a:rPr>
              <a:t>주의  </a:t>
            </a: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제출이 곧 확정은 아닙니다. 추첨으로 수량이 정해집니다.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l-left-0.4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3단계 · 청약과 조회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공식 사이트  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13 / 16</a:t>
            </a:r>
          </a:p>
        </p:txBody>
      </p:sp>
      <p:pic>
        <p:nvPicPr>
          <p:cNvPr id="7" name="Picture 6" descr="e8_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024" y="609600"/>
            <a:ext cx="3260002" cy="56769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707312" y="1357319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1707312" y="1685136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2621331" y="1685136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3</a:t>
            </a:r>
          </a:p>
        </p:txBody>
      </p:sp>
      <p:sp>
        <p:nvSpPr>
          <p:cNvPr id="11" name="Oval 10"/>
          <p:cNvSpPr/>
          <p:nvPr/>
        </p:nvSpPr>
        <p:spPr>
          <a:xfrm>
            <a:off x="3413481" y="1685136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95900" y="723900"/>
            <a:ext cx="1333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93345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3단계 · 청약과 조회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0" y="11430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과정 3 /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0" y="1543050"/>
            <a:ext cx="6191250" cy="586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My subscription order에서 조회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0" y="2358390"/>
            <a:ext cx="6191250" cy="160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5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Alpha 페이지로 돌아가 우측 상단의 **My subscription**을 누릅니다. 주문은 상태별로 To be confirmed, In release, Not selected로 구분됩니다. 제출한 건은 먼저 To be confirmed에 들어가며, 추첨이 끝난 뒤에야 다음 항목으로 이동합니다.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334000" y="4206240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34000" y="4330065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57850" y="4330065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주문은 상태별로 구분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334000" y="4771644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34000" y="4895469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57850" y="4895469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새로 제출한 건은 여기부터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334000" y="5337048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34000" y="5460873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57850" y="5460873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당첨된 건은 In release로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5334000" y="5902452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334000" y="6026277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57850" y="6026277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미당첨 건은 여기, 금액은 환불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334000" y="6696456"/>
            <a:ext cx="28575" cy="53340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505450" y="6715506"/>
            <a:ext cx="60198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1">
                <a:solidFill>
                  <a:srgbClr val="10B981"/>
                </a:solidFill>
                <a:latin typeface="PingFang SC"/>
                <a:ea typeface="PingFang SC"/>
                <a:cs typeface="PingFang SC"/>
              </a:rPr>
              <a:t>팁  </a:t>
            </a: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배정 전에는 「No data available」로 표시되는 것이 정상입니다.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rner-br-0.45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확인 사항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공식 사이트  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14 / 16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85800" y="1181100"/>
            <a:ext cx="22860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28700" y="1104900"/>
            <a:ext cx="571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3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확인 사항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409700"/>
            <a:ext cx="108204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하나씩 확인한 뒤 진행하세요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85800" y="2381250"/>
            <a:ext cx="49530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85800" y="257175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9200" y="2571750"/>
            <a:ext cx="1676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올바른 항목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09900" y="2600325"/>
            <a:ext cx="26289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사이드 메뉴에서 열 것은 Alpha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85800" y="3067050"/>
            <a:ext cx="49530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85800" y="325755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19200" y="3257550"/>
            <a:ext cx="1676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올바른 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09900" y="3286125"/>
            <a:ext cx="26289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이름이 NX인 항목 — 아이콘이 아님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685800" y="3752850"/>
            <a:ext cx="49530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85800" y="394335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19200" y="3943350"/>
            <a:ext cx="1676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상세 확인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09900" y="3971925"/>
            <a:ext cx="26289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About, Token, Pool information, 가격까지 확인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685800" y="4438650"/>
            <a:ext cx="49530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85800" y="462915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19200" y="4629150"/>
            <a:ext cx="1676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구좌로 입력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09900" y="4657725"/>
            <a:ext cx="26289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금액이 아니라 구좌 단위, 결제 금액은 Overview에서 대조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6210300" y="2381250"/>
            <a:ext cx="49530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210300" y="257175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43700" y="2571750"/>
            <a:ext cx="1676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한도 이내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534400" y="2600325"/>
            <a:ext cx="26289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결제 금액은 잔액 이내, 수량은 스테이킹 한도 이내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6210300" y="3067050"/>
            <a:ext cx="49530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210300" y="325755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43700" y="3257550"/>
            <a:ext cx="1676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안내문 확인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34400" y="3286125"/>
            <a:ext cx="26289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추첨과 환불 규칙을 읽었는지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6210300" y="3752850"/>
            <a:ext cx="49530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210300" y="394335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43700" y="3943350"/>
            <a:ext cx="1676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주문 조회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534400" y="3971925"/>
            <a:ext cx="26289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My subscription order에서 제출 건 확인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685800" y="5124450"/>
            <a:ext cx="49530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6210300" y="5124450"/>
            <a:ext cx="49530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rner-tl-0.4-m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자주 묻는 질문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공식 사이트  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15 / 16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85800" y="1181100"/>
            <a:ext cx="22860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28700" y="1104900"/>
            <a:ext cx="571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3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자주 묻는 질문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409700"/>
            <a:ext cx="9525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NX 프리세일 — 자주 묻는 질문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85800" y="2381250"/>
            <a:ext cx="85725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85800" y="259080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38250" y="2571750"/>
            <a:ext cx="7810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확정했는데 왜 아직 구매되지 않았습니까?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38250" y="2914650"/>
            <a:ext cx="78105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5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청약은 신청이며 구매가 아닙니다. 시스템 추첨으로 당첨 수량이 확정되기 전까지 주문은 To be confirmed에 머뭅니다.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85800" y="3505200"/>
            <a:ext cx="85725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85800" y="371475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38250" y="3695700"/>
            <a:ext cx="7810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미당첨되면 어떻게 됩니까?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8250" y="4038600"/>
            <a:ext cx="78105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5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금액은 환불됩니다. 확인 창의 안내문과 주문 페이지의 Not selected 항목에 같은 내용이 적혀 있습니다.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685800" y="4629150"/>
            <a:ext cx="85725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85800" y="483870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8250" y="4819650"/>
            <a:ext cx="7810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왜 원하는 수량을 제출할 수 없습니까?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38250" y="5162550"/>
            <a:ext cx="78105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5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한도는 스테이킹 수량이 정합니다. 수량을 줄이거나 스테이킹을 늘리라는 안내가 표시됩니다. 잔액과는 별개이며, 잔액이 충분해도 한도를 넘을 수 있습니다.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685800" y="5753100"/>
            <a:ext cx="85725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85800" y="596265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38250" y="5943600"/>
            <a:ext cx="7810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구좌당 가격과 토큰 수는 고정입니까?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38250" y="6286500"/>
            <a:ext cx="78105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5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아닙니다. 회차와 구간에 따라 다릅니다. 상세 페이지에서 확인하십시오.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685800" y="6877050"/>
            <a:ext cx="85725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85800" y="708660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38250" y="7067550"/>
            <a:ext cx="7810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주문 페이지에 「No data available」이 표시됩니다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8250" y="7410450"/>
            <a:ext cx="78105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5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배정이 끝나기 전에는 정상입니다. 추첨이 끝나면 해당 상태 항목에 표시됩니다.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685800" y="8001000"/>
            <a:ext cx="85725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diagonal-0.6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glass-horizontal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866900"/>
            <a:ext cx="3918477" cy="876300"/>
          </a:xfrm>
          <a:prstGeom prst="rect">
            <a:avLst/>
          </a:prstGeom>
        </p:spPr>
      </p:pic>
      <p:cxnSp>
        <p:nvCxnSpPr>
          <p:cNvPr id="4" name="Connector 3"/>
          <p:cNvCxnSpPr/>
          <p:nvPr/>
        </p:nvCxnSpPr>
        <p:spPr>
          <a:xfrm>
            <a:off x="685800" y="3219450"/>
            <a:ext cx="22860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28700" y="3143250"/>
            <a:ext cx="571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3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NEX APP 사용 안내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448050"/>
            <a:ext cx="7620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spc="15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모두 완료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076700"/>
            <a:ext cx="7239000" cy="7396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6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입구를 찾는 것에서 제출까지 모든 단계를 마쳤습니다. 배정 결과는 주문 페이지에 표시됩니다.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121148"/>
            <a:ext cx="1034988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공식 사이트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20788" y="5102098"/>
            <a:ext cx="152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F2F4F3"/>
                </a:solidFill>
                <a:latin typeface="Inter Tight"/>
                <a:ea typeface="PingFang SC"/>
                <a:cs typeface="PingFang SC"/>
              </a:rPr>
              <a:t>n-exchange.io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720788" y="5349748"/>
            <a:ext cx="74295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16 / 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