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-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71500"/>
            <a:ext cx="1197811" cy="266700"/>
          </a:xfrm>
          <a:prstGeom prst="rect">
            <a:avLst/>
          </a:prstGeom>
        </p:spPr>
      </p:pic>
      <p:cxnSp>
        <p:nvCxnSpPr>
          <p:cNvPr id="4" name="Connector 3"/>
          <p:cNvCxnSpPr/>
          <p:nvPr/>
        </p:nvCxnSpPr>
        <p:spPr>
          <a:xfrm>
            <a:off x="685800" y="2324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8700" y="2247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NEX App 用户教程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09850"/>
            <a:ext cx="6667500" cy="1799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私募</a:t>
            </a:r>
          </a:p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申购全流程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637786"/>
            <a:ext cx="4953000" cy="12401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从找到入口，到读懂这一期的规则，再到填份数、提交申购、查看中签结果，八步走完一轮 NX 私募申购。每一步都配了实际操作截图。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182741"/>
            <a:ext cx="796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2725" y="6163691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4F3"/>
                </a:solidFill>
                <a:latin typeface="Inter Tight"/>
                <a:ea typeface="PingFang SC"/>
                <a:cs typeface="PingFang SC"/>
              </a:rPr>
              <a:t>n-exchange.io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2725" y="6411341"/>
            <a:ext cx="74295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band-bottom-0.5-3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NX 私募申购全流程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02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流程总览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108204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私募申购全流程　</a:t>
            </a:r>
            <a:r>
              <a:rPr sz="1984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3 个阶段，共 8 步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400300"/>
            <a:ext cx="10820400" cy="0"/>
          </a:xfrm>
          <a:prstGeom prst="line">
            <a:avLst/>
          </a:prstGeom>
          <a:ln w="12700">
            <a:solidFill>
              <a:srgbClr val="1F6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858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858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第一阶段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找到入口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098925"/>
            <a:ext cx="3378200" cy="306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发现 · Nexus · Alpha</a:t>
            </a:r>
          </a:p>
        </p:txBody>
      </p:sp>
      <p:sp>
        <p:nvSpPr>
          <p:cNvPr id="16" name="Oval 15"/>
          <p:cNvSpPr/>
          <p:nvPr/>
        </p:nvSpPr>
        <p:spPr>
          <a:xfrm>
            <a:off x="42926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2926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第二阶段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26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看懂这一期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2600" y="4098925"/>
            <a:ext cx="3378200" cy="306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认准项目 · 读详情 · 核对份数与价格</a:t>
            </a:r>
          </a:p>
        </p:txBody>
      </p:sp>
      <p:sp>
        <p:nvSpPr>
          <p:cNvPr id="21" name="Oval 20"/>
          <p:cNvSpPr/>
          <p:nvPr/>
        </p:nvSpPr>
        <p:spPr>
          <a:xfrm>
            <a:off x="7899400" y="2343150"/>
            <a:ext cx="114300" cy="114300"/>
          </a:xfrm>
          <a:prstGeom prst="ellipse">
            <a:avLst/>
          </a:prstGeom>
          <a:solidFill>
            <a:srgbClr val="0B0D0C"/>
          </a:solidFill>
          <a:ln w="15875">
            <a:solidFill>
              <a:srgbClr val="6EE7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899400" y="2686050"/>
            <a:ext cx="33782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4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99400" y="3352800"/>
            <a:ext cx="3378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第三阶段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99400" y="3581400"/>
            <a:ext cx="3378200" cy="422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申购与查看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9400" y="4098925"/>
            <a:ext cx="3378200" cy="3067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填份数 · 核对概览 · 等中签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85800" y="4629150"/>
            <a:ext cx="108204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5800" y="4838700"/>
            <a:ext cx="1181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开始前请准备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66900" y="4819650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33600" y="4819650"/>
            <a:ext cx="2794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一个已经完成注册并登录的 NEX App 账户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80000" y="4819650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46700" y="4819650"/>
            <a:ext cx="2794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账户里有足够支付的 USDT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93100" y="4819650"/>
            <a:ext cx="2476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59800" y="4819650"/>
            <a:ext cx="2794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已经完成质押 —— 能申购多少由质押额度决定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link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第一阶段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03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第一阶段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899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找到入口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23918"/>
            <a:ext cx="4381500" cy="3467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发现 · Nexus · Alpha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46828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共 2 步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第一阶段 · 找到入口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04 / 16</a:t>
            </a:r>
          </a:p>
        </p:txBody>
      </p:sp>
      <p:pic>
        <p:nvPicPr>
          <p:cNvPr id="7" name="Picture 6" descr="x1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743200" y="152122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3718154" y="179440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2743200" y="5400404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5900" y="820674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1030224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第一阶段 · 找到入口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1239774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 1 步　共 2 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1639824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从「发现」进入 Nexus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2455164"/>
            <a:ext cx="6191250" cy="800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打开 NEX App，点底部导航的「发现」。这一页列着平台接入的几个应用，找到 Nexus 点进去。私募的申购入口就在 Nexus 里面。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34000" y="350291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0" y="362673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7850" y="362673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「发现」页列着平台接入的应用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334000" y="406831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34000" y="419214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57850" y="419214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点 Nexus 进入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334000" y="463372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0" y="475754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850" y="475754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底部导航的「发现」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34000" y="542772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505450" y="544677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提示　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第一次进入会先加载一屏启动页，等它自己进去就好，不用重复点。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第一阶段 · 找到入口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05 / 16</a:t>
            </a:r>
          </a:p>
        </p:txBody>
      </p:sp>
      <p:pic>
        <p:nvPicPr>
          <p:cNvPr id="7" name="Picture 6" descr="x2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890115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890115" y="343349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890115" y="403449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第一阶段 · 找到入口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 2 步　共 2 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打开左侧菜单，选「Alpha」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进入 Nexus 之后，点左上角打开侧边菜单。菜单里是 Nexus 的全部功能，往下找到「Alpha」—— 发售的项目都在这一栏，私募申购从这里进。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菜单里是 Nexus 的全部功能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找到「Alpha」点进去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其余各栏是别的功能，这次用不到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34000" y="5731002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505450" y="5750052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提示　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顶部显示的是当前登录的账号，核对一下是不是自己要用的那个。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xo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第二阶段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06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第二阶段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899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看懂这一期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23918"/>
            <a:ext cx="4381500" cy="3467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认准项目 · 读详情 · 核对份数与价格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46828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共 3 步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第二阶段 · 看懂这一期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07 / 16</a:t>
            </a:r>
          </a:p>
        </p:txBody>
      </p:sp>
      <p:pic>
        <p:nvPicPr>
          <p:cNvPr id="7" name="Picture 6" descr="x3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68246" y="1138773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82918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3108808" y="179440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596285" y="266859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第二阶段 · 看懂这一期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 1 步　共 3 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在列表里认准 NX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Alpha 页按状态分成几栏：进行中、即将开始、中签处理中、已结束。同一时间通常有好几个项目在列，**认准名称是 NX 的那几条**。每条都标着开始时间、结束时间、进度和剩余时间倒计时，点「查看」进详情。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420624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433006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433006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按状态分栏，先确认在「进行中」这一栏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77164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89546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89546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认准名称是 NX 的条目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533704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46087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46087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开始与结束时间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90245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602627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602627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点「查看」进入详情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696456"/>
            <a:ext cx="28575" cy="53340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71550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注意　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列表里会同时出现别的项目，名称看清楚再点，不要只看图标。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第二阶段 · 看懂这一期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08 / 16</a:t>
            </a:r>
          </a:p>
        </p:txBody>
      </p:sp>
      <p:pic>
        <p:nvPicPr>
          <p:cNvPr id="7" name="Picture 6" descr="x4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310568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4089133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3413481" y="474476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2743200" y="572822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第二阶段 · 看懂这一期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 2 步　共 3 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先读「关于」与「代币」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详情页最上面是项目说明，下面一栏是代币信息：发行公链、名称、合约地址、小数位。合约地址右边有复制按钮，可以复制下来去链上核对。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「关于」是这个项目在做什么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「代币」栏：发行公链与名称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合约地址，右侧可复制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50240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62622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62622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底部是「申购」按钮，先别急着点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29640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31545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提示　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合约地址是公开信息，复制到链上浏览器里查一遍，花不了一分钟。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第二阶段 · 看懂这一期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09 / 16</a:t>
            </a:r>
          </a:p>
        </p:txBody>
      </p:sp>
      <p:pic>
        <p:nvPicPr>
          <p:cNvPr id="7" name="Picture 6" descr="x5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07312" y="223149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707312" y="310568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707312" y="370667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1707312" y="4034497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第二阶段 · 看懂这一期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 3 步　共 3 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4889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再看「池子信息」与「申购数量与价格」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26060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往下滑到这两栏。池子信息是这一期的开始与结束时间；申购数量与价格里写着总份数、已申购份数、一份多少枚、每份多少钱。**这几个数每一期都不同**，下单前按页面上的看。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70840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83222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83222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这一期的开始与结束时间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27380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39762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39762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总份数与已申购份数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83920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496303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496303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一份是多少枚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40461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52843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52843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每份多少钱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19861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21766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提示　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「已申购份数」会随时变动，刷新一下看最新的。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veil-0.1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v-link-1120x1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0" y="0"/>
            <a:ext cx="7105650" cy="6858000"/>
          </a:xfrm>
          <a:prstGeom prst="rect">
            <a:avLst/>
          </a:prstGeom>
        </p:spPr>
      </p:pic>
      <p:pic>
        <p:nvPicPr>
          <p:cNvPr id="4" name="Picture 3" descr="nexon-horizontal-white-10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第三阶段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10 /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905000"/>
            <a:ext cx="28575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8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第三阶段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48050"/>
            <a:ext cx="4286250" cy="899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申购与查看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423918"/>
            <a:ext cx="4381500" cy="3467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0" b="0" spc="5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填份数 · 核对概览 · 等中签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46828"/>
            <a:ext cx="4381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共 3 步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第三阶段 · 申购与查看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11 / 16</a:t>
            </a:r>
          </a:p>
        </p:txBody>
      </p:sp>
      <p:pic>
        <p:nvPicPr>
          <p:cNvPr id="7" name="Picture 6" descr="x6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163050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239540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646377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108808" y="3051044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第三阶段 · 申购与查看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 1 步　共 3 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点「申购」，填份数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点底部的「申购」，弹出申购确认框。在「份数」里填要认购的份数 —— 按份认购，不是按金额填。填好之后下面的概览会自动算出申购数量和需支付的金额。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在这里填份数，按份不按金额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概览会自动算出申购数量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需支付的金额跟着份数变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50240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62622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62622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下面一行是当前可用余额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296406"/>
            <a:ext cx="28575" cy="53340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31545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注意　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能申购的上限由质押额度决定，不是看余额。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第三阶段 · 申购与查看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12 / 16</a:t>
            </a:r>
          </a:p>
        </p:txBody>
      </p:sp>
      <p:pic>
        <p:nvPicPr>
          <p:cNvPr id="7" name="Picture 6" descr="x7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46377" y="2395408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646377" y="2777862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1646377" y="3324225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108808" y="3979860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第三阶段 · 申购与查看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 2 步　共 3 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核对概览，读完小字再确认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确认前把三件事看清楚：申购数量、需支付金额、可用余额够不够。弹窗下方那两行小字也要读 —— 它写的是优先使用规则，以及**申购之后由系统抽签确认中签份数，没中签的费用原路退回**。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核对申购数量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核对需支付金额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这两行小字写着抽签与退款规则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50240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62622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62622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确认提交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296406"/>
            <a:ext cx="28575" cy="731520"/>
          </a:xfrm>
          <a:prstGeom prst="rect">
            <a:avLst/>
          </a:prstGeom>
          <a:solidFill>
            <a:srgbClr val="F5B5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315456"/>
            <a:ext cx="601980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F5B548"/>
                </a:solidFill>
                <a:latin typeface="PingFang SC"/>
                <a:ea typeface="PingFang SC"/>
                <a:cs typeface="PingFang SC"/>
              </a:rPr>
              <a:t>注意　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点了确认不代表已经买到 —— 这一步只是提交申购，结果要等系统抽签。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l-left-0.4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第三阶段 · 申购与查看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13 / 16</a:t>
            </a:r>
          </a:p>
        </p:txBody>
      </p:sp>
      <p:pic>
        <p:nvPicPr>
          <p:cNvPr id="7" name="Picture 6" descr="x8_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024" y="609600"/>
            <a:ext cx="3260002" cy="5676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707312" y="1357319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707312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262133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3413481" y="1685136"/>
            <a:ext cx="247650" cy="247650"/>
          </a:xfrm>
          <a:prstGeom prst="ellipse">
            <a:avLst/>
          </a:prstGeom>
          <a:solidFill>
            <a:srgbClr val="05966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JetBrains Mono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95900" y="723900"/>
            <a:ext cx="1333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93345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第三阶段 · 申购与查看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0" y="11430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第 3 步　共 3 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543050"/>
            <a:ext cx="6191250" cy="586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0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在「我的申购订单」里看结果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0" y="2358390"/>
            <a:ext cx="6191250" cy="1200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回到 Alpha 页，点右上角的「我的申购」查看订单。订单按状态分栏：待确认、释放中、未中签、已取消。刚提交的那笔会先在「待确认」里，抽签之后才会落到后面几栏中的一栏。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0" y="3806190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0" y="3930015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57850" y="3930015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订单按状态分栏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0" y="4371594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0" y="4495419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7850" y="4495419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刚提交的先在「待确认」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334000" y="4936998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334000" y="5060823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57850" y="5060823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中签的会进入「释放中」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0" y="5502402"/>
            <a:ext cx="619125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0" y="5626227"/>
            <a:ext cx="28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6EE7B7"/>
                </a:solidFill>
                <a:latin typeface="Inter Tight"/>
                <a:ea typeface="PingFang SC"/>
                <a:cs typeface="PingFang S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57850" y="5626227"/>
            <a:ext cx="5867400" cy="3749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没中签的在这一栏，费用原路退回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0" y="6296406"/>
            <a:ext cx="28575" cy="5334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505450" y="6315456"/>
            <a:ext cx="60198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10B981"/>
                </a:solidFill>
                <a:latin typeface="PingFang SC"/>
                <a:ea typeface="PingFang SC"/>
                <a:cs typeface="PingFang SC"/>
              </a:rPr>
              <a:t>提示　</a:t>
            </a:r>
            <a:r>
              <a:rPr sz="13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还没出结果时这里显示「暂无数据」是正常的，过一段时间再回来看。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rner-br-0.45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操作前核对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14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操作前核对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108204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逐项确认，再点提交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3812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5800" y="2571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25717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入口对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09900" y="26003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侧边菜单里点进去的是「Alpha」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" y="30670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32575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32575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项目对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9900" y="32861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列表里认准名称是 NX 的条目，不要只看图标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85800" y="37528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39433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9200" y="39433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详情读完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09900" y="39719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关于、代币、池子信息、申购数量与价格四栏都看过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85800" y="44386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46291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9200" y="46291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份数填对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09900" y="46577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按份填，不是按金额；概览里的需支付金额核对过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210300" y="23812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210300" y="2571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43700" y="25717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额度够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34400" y="26003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需支付不超过可用余额，份数不超过质押给的上限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210300" y="30670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10300" y="32575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43700" y="32575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小字读过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34400" y="32861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抽签与原路退回的规则看过一遍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210300" y="37528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10300" y="39433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43700" y="3943350"/>
            <a:ext cx="1676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订单可查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34400" y="3971925"/>
            <a:ext cx="26289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「我的申购订单」里能找到刚提交的这一笔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85800" y="51244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6210300" y="5124450"/>
            <a:ext cx="49530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corner-tl-0.4-m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horizontal-white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1000"/>
            <a:ext cx="855579" cy="19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7500" y="400050"/>
            <a:ext cx="4991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常见问题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6419850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 spc="1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　n-exchange.io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15 /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85800" y="118110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28700" y="110490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常见问题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40970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spc="10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NX 私募申购常见问题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23812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5800" y="25908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250" y="25717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点了确认，为什么不是马上就买到？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8250" y="29146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申购不是先到先得。提交之后由系统抽签确认中签份数，结果出来之前订单停在「待确认」。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85800" y="35052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5800" y="37147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8250" y="369570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没中签的钱会怎么样？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8250" y="403860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原路退回。弹窗下方的小字和订单页的「未中签」栏说的是同一件事。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85800" y="46291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5800" y="48387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8250" y="48196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为什么我填的份数提交不了？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38250" y="51625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能申购的上限由质押额度决定。页面会提示降低数量或者增加质押 —— 这跟账户里有多少钱是两回事，余额够也可能因为额度不够而提交不了。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85800" y="57531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596265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8250" y="594360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每份多少钱、一份多少枚，是固定的吗？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38250" y="628650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不是，每一期都不同，同一期里不同档位也不同。下单前看详情页「申购数量与价格」那一栏。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85800" y="687705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5800" y="7086600"/>
            <a:ext cx="476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6EE7B7"/>
                </a:solidFill>
                <a:latin typeface="Helvetica Neue Thin"/>
                <a:ea typeface="PingFang SC"/>
                <a:cs typeface="PingFang SC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38250" y="7067550"/>
            <a:ext cx="7810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在哪里看我申购了什么？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38250" y="7410450"/>
            <a:ext cx="78105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5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Alpha 页右上角的「我的申购」。订单按待确认、释放中、未中签、已取消分栏。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85800" y="8001000"/>
            <a:ext cx="8572500" cy="0"/>
          </a:xfrm>
          <a:prstGeom prst="line">
            <a:avLst/>
          </a:prstGeom>
          <a:ln w="9525">
            <a:solidFill>
              <a:srgbClr val="2029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-diagonal-0.62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nexon-glass-horizontal-1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866900"/>
            <a:ext cx="3918477" cy="876300"/>
          </a:xfrm>
          <a:prstGeom prst="rect">
            <a:avLst/>
          </a:prstGeom>
        </p:spPr>
      </p:pic>
      <p:cxnSp>
        <p:nvCxnSpPr>
          <p:cNvPr id="4" name="Connector 3"/>
          <p:cNvCxnSpPr/>
          <p:nvPr/>
        </p:nvCxnSpPr>
        <p:spPr>
          <a:xfrm>
            <a:off x="685800" y="3219450"/>
            <a:ext cx="22860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8700" y="3143250"/>
            <a:ext cx="5715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300">
                <a:solidFill>
                  <a:srgbClr val="6EE7B7"/>
                </a:solidFill>
                <a:latin typeface="PingFang SC"/>
                <a:ea typeface="PingFang SC"/>
                <a:cs typeface="PingFang SC"/>
              </a:rPr>
              <a:t>NEX App 用户教程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4805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spc="150">
                <a:solidFill>
                  <a:srgbClr val="F2F4F3"/>
                </a:solidFill>
                <a:latin typeface="PingFang SC"/>
                <a:ea typeface="PingFang SC"/>
                <a:cs typeface="PingFang SC"/>
              </a:rPr>
              <a:t>操作完成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076700"/>
            <a:ext cx="7239000" cy="369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>
                <a:solidFill>
                  <a:srgbClr val="D5DCD8"/>
                </a:solidFill>
                <a:latin typeface="PingFang SC"/>
                <a:ea typeface="PingFang SC"/>
                <a:cs typeface="PingFang SC"/>
              </a:rPr>
              <a:t>从找到入口到提交申购，全部步骤已完成，接下来在订单页等中签结果。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751324"/>
            <a:ext cx="796925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spc="200">
                <a:solidFill>
                  <a:srgbClr val="8A9490"/>
                </a:solidFill>
                <a:latin typeface="PingFang SC"/>
                <a:ea typeface="PingFang SC"/>
                <a:cs typeface="PingFang SC"/>
              </a:rPr>
              <a:t>官方网址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2725" y="4732274"/>
            <a:ext cx="152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F2F4F3"/>
                </a:solidFill>
                <a:latin typeface="Inter Tight"/>
                <a:ea typeface="PingFang SC"/>
                <a:cs typeface="PingFang SC"/>
              </a:rPr>
              <a:t>n-exchange.io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2725" y="4979924"/>
            <a:ext cx="742950" cy="0"/>
          </a:xfrm>
          <a:prstGeom prst="line">
            <a:avLst/>
          </a:prstGeom>
          <a:ln w="12700">
            <a:solidFill>
              <a:srgbClr val="6EE7B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53600" y="64198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950" b="0">
                <a:solidFill>
                  <a:srgbClr val="8A9490"/>
                </a:solidFill>
                <a:latin typeface="Inter Tight"/>
                <a:ea typeface="PingFang SC"/>
                <a:cs typeface="PingFang SC"/>
              </a:rPr>
              <a:t>16 / 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